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57" r:id="rId8"/>
    <p:sldId id="261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8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3F449C-2990-45CC-B3D2-B491F629FF18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02DC74-C9CC-4649-9C2A-1A885EB82A1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 descr="Dzień Bezpiecznego Internetu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8028384" cy="3384376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971600" y="3789040"/>
            <a:ext cx="7992888" cy="2664296"/>
            <a:chOff x="1036472" y="4145188"/>
            <a:chExt cx="8712968" cy="3024336"/>
          </a:xfrm>
        </p:grpSpPr>
        <p:sp>
          <p:nvSpPr>
            <p:cNvPr id="6" name="pole tekstowe 5"/>
            <p:cNvSpPr txBox="1"/>
            <p:nvPr/>
          </p:nvSpPr>
          <p:spPr>
            <a:xfrm>
              <a:off x="1978414" y="5207793"/>
              <a:ext cx="6624736" cy="115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000" b="1" dirty="0" smtClean="0"/>
                <a:t> </a:t>
              </a:r>
              <a:r>
                <a:rPr lang="pl-PL" sz="5400" b="1" dirty="0" smtClean="0"/>
                <a:t>Działajmy razem</a:t>
              </a:r>
              <a:endParaRPr lang="pl-PL" sz="5400" dirty="0"/>
            </a:p>
          </p:txBody>
        </p:sp>
        <p:sp>
          <p:nvSpPr>
            <p:cNvPr id="7" name="Wstęga w dół 6"/>
            <p:cNvSpPr/>
            <p:nvPr/>
          </p:nvSpPr>
          <p:spPr>
            <a:xfrm>
              <a:off x="1036472" y="4145188"/>
              <a:ext cx="8712968" cy="3024336"/>
            </a:xfrm>
            <a:prstGeom prst="ribbon">
              <a:avLst>
                <a:gd name="adj1" fmla="val 23578"/>
                <a:gd name="adj2" fmla="val 71474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Znalezione obrazy dla zapytania smart to znaczy m&amp;aogon;dr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09120"/>
            <a:ext cx="1893668" cy="130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1547664" y="188640"/>
            <a:ext cx="6284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RADY DLA RODZICÓW:</a:t>
            </a:r>
            <a:endParaRPr lang="pl-PL" sz="4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7096" y="122568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K</a:t>
            </a:r>
            <a:r>
              <a:rPr lang="pl-PL" sz="2000" b="1" dirty="0" smtClean="0">
                <a:latin typeface="Comic Sans MS" pitchFamily="66" charset="0"/>
              </a:rPr>
              <a:t>ontroluj, </a:t>
            </a:r>
            <a:r>
              <a:rPr lang="pl-PL" sz="2000" b="1" dirty="0">
                <a:latin typeface="Comic Sans MS" pitchFamily="66" charset="0"/>
              </a:rPr>
              <a:t>co robi </a:t>
            </a:r>
            <a:r>
              <a:rPr lang="pl-PL" sz="2000" b="1" dirty="0" smtClean="0">
                <a:latin typeface="Comic Sans MS" pitchFamily="66" charset="0"/>
              </a:rPr>
              <a:t>Wasze </a:t>
            </a:r>
            <a:r>
              <a:rPr lang="pl-PL" sz="2000" b="1" dirty="0">
                <a:latin typeface="Comic Sans MS" pitchFamily="66" charset="0"/>
              </a:rPr>
              <a:t>dziecko przy komputerze, czyli najlepiej </a:t>
            </a:r>
            <a:r>
              <a:rPr lang="pl-PL" sz="2000" b="1" dirty="0" smtClean="0">
                <a:latin typeface="Comic Sans MS" pitchFamily="66" charset="0"/>
              </a:rPr>
              <a:t>ustaw </a:t>
            </a:r>
            <a:r>
              <a:rPr lang="pl-PL" sz="2000" b="1" dirty="0">
                <a:latin typeface="Comic Sans MS" pitchFamily="66" charset="0"/>
              </a:rPr>
              <a:t>go w miejscu, gdzie rodzina spędza najwięcej czasu, np. w pokoju, w którym stoi telewizor, w </a:t>
            </a:r>
            <a:r>
              <a:rPr lang="pl-PL" sz="2000" b="1" dirty="0" smtClean="0">
                <a:latin typeface="Comic Sans MS" pitchFamily="66" charset="0"/>
              </a:rPr>
              <a:t>salonie;</a:t>
            </a:r>
          </a:p>
          <a:p>
            <a:pPr lvl="0"/>
            <a:endParaRPr lang="pl-PL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U</a:t>
            </a:r>
            <a:r>
              <a:rPr lang="pl-PL" sz="2000" b="1" dirty="0" smtClean="0">
                <a:latin typeface="Comic Sans MS" pitchFamily="66" charset="0"/>
              </a:rPr>
              <a:t>stal </a:t>
            </a:r>
            <a:r>
              <a:rPr lang="pl-PL" sz="2000" b="1" dirty="0">
                <a:latin typeface="Comic Sans MS" pitchFamily="66" charset="0"/>
              </a:rPr>
              <a:t>plan dnia – ściśle </a:t>
            </a:r>
            <a:r>
              <a:rPr lang="pl-PL" sz="2000" b="1" dirty="0" smtClean="0">
                <a:latin typeface="Comic Sans MS" pitchFamily="66" charset="0"/>
              </a:rPr>
              <a:t>określ </a:t>
            </a:r>
            <a:r>
              <a:rPr lang="pl-PL" sz="2000" b="1" dirty="0">
                <a:latin typeface="Comic Sans MS" pitchFamily="66" charset="0"/>
              </a:rPr>
              <a:t>czas korzystania z komputera</a:t>
            </a:r>
            <a:r>
              <a:rPr lang="pl-PL" sz="2000" b="1" dirty="0" smtClean="0">
                <a:latin typeface="Comic Sans MS" pitchFamily="66" charset="0"/>
              </a:rPr>
              <a:t>, Internetu lub innych urządzeń mobilnych i respektuj to;</a:t>
            </a:r>
          </a:p>
          <a:p>
            <a:endParaRPr lang="pl-PL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D</a:t>
            </a:r>
            <a:r>
              <a:rPr lang="pl-PL" sz="2000" b="1" dirty="0" smtClean="0">
                <a:latin typeface="Comic Sans MS" pitchFamily="66" charset="0"/>
              </a:rPr>
              <a:t>baj </a:t>
            </a:r>
            <a:r>
              <a:rPr lang="pl-PL" sz="2000" b="1" dirty="0">
                <a:latin typeface="Comic Sans MS" pitchFamily="66" charset="0"/>
              </a:rPr>
              <a:t>o kontakty dziecka z rówieśnikami, </a:t>
            </a:r>
            <a:r>
              <a:rPr lang="pl-PL" sz="2000" b="1" dirty="0" smtClean="0">
                <a:latin typeface="Comic Sans MS" pitchFamily="66" charset="0"/>
              </a:rPr>
              <a:t> z rodziną;</a:t>
            </a:r>
          </a:p>
          <a:p>
            <a:endParaRPr lang="pl-PL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b="1" dirty="0" smtClean="0">
                <a:latin typeface="Comic Sans MS" pitchFamily="66" charset="0"/>
              </a:rPr>
              <a:t>Dopilnuj, </a:t>
            </a:r>
            <a:r>
              <a:rPr lang="pl-PL" sz="2000" b="1" dirty="0">
                <a:latin typeface="Comic Sans MS" pitchFamily="66" charset="0"/>
              </a:rPr>
              <a:t>aby aktywnie </a:t>
            </a:r>
            <a:r>
              <a:rPr lang="pl-PL" sz="2000" b="1" dirty="0" smtClean="0">
                <a:latin typeface="Comic Sans MS" pitchFamily="66" charset="0"/>
              </a:rPr>
              <a:t>spędzało </a:t>
            </a:r>
            <a:r>
              <a:rPr lang="pl-PL" sz="2000" b="1" dirty="0">
                <a:latin typeface="Comic Sans MS" pitchFamily="66" charset="0"/>
              </a:rPr>
              <a:t>wolny czas</a:t>
            </a:r>
            <a:r>
              <a:rPr lang="pl-PL" sz="2000" b="1" dirty="0" smtClean="0">
                <a:latin typeface="Comic Sans MS" pitchFamily="66" charset="0"/>
              </a:rPr>
              <a:t>, rozwijało swoje pasje </a:t>
            </a:r>
            <a:r>
              <a:rPr lang="pl-PL" sz="2000" b="1" dirty="0">
                <a:latin typeface="Comic Sans MS" pitchFamily="66" charset="0"/>
              </a:rPr>
              <a:t>np. </a:t>
            </a:r>
            <a:r>
              <a:rPr lang="pl-PL" sz="2000" b="1" dirty="0" smtClean="0">
                <a:latin typeface="Comic Sans MS" pitchFamily="66" charset="0"/>
              </a:rPr>
              <a:t>jazda na </a:t>
            </a:r>
            <a:r>
              <a:rPr lang="pl-PL" sz="2000" b="1" dirty="0">
                <a:latin typeface="Comic Sans MS" pitchFamily="66" charset="0"/>
              </a:rPr>
              <a:t>rowerze, </a:t>
            </a:r>
            <a:r>
              <a:rPr lang="pl-PL" sz="2000" b="1" dirty="0" smtClean="0">
                <a:latin typeface="Comic Sans MS" pitchFamily="66" charset="0"/>
              </a:rPr>
              <a:t>gra </a:t>
            </a:r>
            <a:r>
              <a:rPr lang="pl-PL" sz="2000" b="1" dirty="0">
                <a:latin typeface="Comic Sans MS" pitchFamily="66" charset="0"/>
              </a:rPr>
              <a:t>w piłkę, </a:t>
            </a:r>
            <a:r>
              <a:rPr lang="pl-PL" sz="2000" b="1" dirty="0" smtClean="0">
                <a:latin typeface="Comic Sans MS" pitchFamily="66" charset="0"/>
              </a:rPr>
              <a:t>zajęcia na </a:t>
            </a:r>
            <a:r>
              <a:rPr lang="pl-PL" sz="2000" b="1" dirty="0">
                <a:latin typeface="Comic Sans MS" pitchFamily="66" charset="0"/>
              </a:rPr>
              <a:t>basenie</a:t>
            </a:r>
            <a:r>
              <a:rPr lang="pl-PL" sz="2000" b="1" dirty="0" smtClean="0">
                <a:latin typeface="Comic Sans MS" pitchFamily="66" charset="0"/>
              </a:rPr>
              <a:t>, zapisz dziecko do sekcji sportowej;</a:t>
            </a:r>
          </a:p>
          <a:p>
            <a:endParaRPr lang="pl-PL" sz="2000" b="1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 </a:t>
            </a:r>
            <a:r>
              <a:rPr lang="pl-PL" sz="2000" b="1" dirty="0" smtClean="0">
                <a:latin typeface="Comic Sans MS" pitchFamily="66" charset="0"/>
              </a:rPr>
              <a:t>Dużo rozmawiaj </a:t>
            </a:r>
            <a:r>
              <a:rPr lang="pl-PL" sz="2000" b="1" dirty="0">
                <a:latin typeface="Comic Sans MS" pitchFamily="66" charset="0"/>
              </a:rPr>
              <a:t>ze swoim </a:t>
            </a:r>
            <a:r>
              <a:rPr lang="pl-PL" sz="2000" b="1" dirty="0" smtClean="0">
                <a:latin typeface="Comic Sans MS" pitchFamily="66" charset="0"/>
              </a:rPr>
              <a:t>dzieckiem;</a:t>
            </a:r>
          </a:p>
          <a:p>
            <a:pPr lvl="0"/>
            <a:endParaRPr lang="pl-PL" sz="2000" b="1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 S</a:t>
            </a:r>
            <a:r>
              <a:rPr lang="pl-PL" sz="2000" b="1" dirty="0" smtClean="0">
                <a:latin typeface="Comic Sans MS" pitchFamily="66" charset="0"/>
              </a:rPr>
              <a:t>urfuj po sieci ze swoim dzieckiem, baw się nią i poznawaj;</a:t>
            </a:r>
          </a:p>
          <a:p>
            <a:pPr lvl="0"/>
            <a:endParaRPr lang="pl-PL" sz="2000" b="1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z="2000" b="1" dirty="0">
                <a:latin typeface="Comic Sans MS" pitchFamily="66" charset="0"/>
              </a:rPr>
              <a:t> P</a:t>
            </a:r>
            <a:r>
              <a:rPr lang="pl-PL" sz="2000" b="1" dirty="0" smtClean="0">
                <a:latin typeface="Comic Sans MS" pitchFamily="66" charset="0"/>
              </a:rPr>
              <a:t>okazuj dziecku wartościowe strony.</a:t>
            </a:r>
            <a:endParaRPr lang="pl-PL" sz="2000" b="1" dirty="0">
              <a:latin typeface="Comic Sans MS" pitchFamily="66" charset="0"/>
            </a:endParaRPr>
          </a:p>
        </p:txBody>
      </p:sp>
      <p:sp>
        <p:nvSpPr>
          <p:cNvPr id="30722" name="AutoShape 2" descr="Znalezione obrazy dla zapytania smart to znaczy m&amp;aogon;drze"/>
          <p:cNvSpPr>
            <a:spLocks noChangeAspect="1" noChangeArrowheads="1"/>
          </p:cNvSpPr>
          <p:nvPr/>
        </p:nvSpPr>
        <p:spPr bwMode="auto">
          <a:xfrm>
            <a:off x="155575" y="-1790700"/>
            <a:ext cx="2638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4" name="AutoShape 4" descr="Znalezione obrazy dla zapytania smart to znaczy m&amp;aogon;d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Znalezione obrazy dla zapytania smart to znaczy m&amp;aogon;d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" name="AutoShape 2" descr="Znalezione obrazy dla zapytania smart to znaczy m&amp;aogon;d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9023">
            <a:off x="3532029" y="3805813"/>
            <a:ext cx="3410992" cy="2263295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115616" y="18448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Internet nie jest ani dobry, ani zły. To od nas zależy czy będzie przestrzenią bezpieczną.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O bezpieczeństwo w globalnej sieci dbaj tak, jak dbasz o nie w świecie realnym. 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39752" y="476672"/>
            <a:ext cx="4905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Drogi Rodzicu!</a:t>
            </a:r>
            <a:endParaRPr lang="pl-PL" sz="5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225689"/>
            <a:ext cx="7956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saferinternet.pl</a:t>
            </a:r>
            <a:r>
              <a:rPr lang="pl-PL" sz="2400" dirty="0" smtClean="0">
                <a:latin typeface="Comic Sans MS" pitchFamily="66" charset="0"/>
              </a:rPr>
              <a:t> – oficjalna strona projektu Komisji Europejskiej, realizowanego w Polsce przez konsorcjum: Fundacja Dajemy Dzieciom Siłę i Naukowa Akademicka Sieć Komputerowa.</a:t>
            </a:r>
          </a:p>
          <a:p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dzieckowsieci.pl</a:t>
            </a:r>
            <a:r>
              <a:rPr lang="pl-PL" sz="2400" dirty="0" smtClean="0">
                <a:latin typeface="Comic Sans MS" pitchFamily="66" charset="0"/>
              </a:rPr>
              <a:t> - strona kampanii "</a:t>
            </a:r>
            <a:r>
              <a:rPr lang="pl-PL" sz="2400" b="1" dirty="0" smtClean="0">
                <a:latin typeface="Comic Sans MS" pitchFamily="66" charset="0"/>
              </a:rPr>
              <a:t>Chroń dziecko w sieci</a:t>
            </a:r>
            <a:r>
              <a:rPr lang="pl-PL" sz="2400" dirty="0" smtClean="0">
                <a:latin typeface="Comic Sans MS" pitchFamily="66" charset="0"/>
              </a:rPr>
              <a:t>", która ma na celu przestrzec rodziców przed konsekwencjami kontaktów dzieci w wieku przedszkolnym i wczesnoszkolnym ze szkodliwymi treściami w Internecie i wskazać im, jak ograniczyć ryzyko takich kontaktów.</a:t>
            </a:r>
          </a:p>
          <a:p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edukacja.fdds.p</a:t>
            </a:r>
            <a:r>
              <a:rPr lang="pl-PL" sz="2400" b="1" dirty="0" err="1" smtClean="0">
                <a:latin typeface="Comic Sans MS" pitchFamily="66" charset="0"/>
              </a:rPr>
              <a:t>l</a:t>
            </a:r>
            <a:r>
              <a:rPr lang="pl-PL" sz="2400" b="1" dirty="0" smtClean="0">
                <a:latin typeface="Comic Sans MS" pitchFamily="66" charset="0"/>
              </a:rPr>
              <a:t> </a:t>
            </a:r>
            <a:r>
              <a:rPr lang="pl-PL" sz="2400" dirty="0" smtClean="0">
                <a:latin typeface="Comic Sans MS" pitchFamily="66" charset="0"/>
              </a:rPr>
              <a:t>– platforma edukacyjna dla profesjonalistów, gdzie znajdą Państwo kursy </a:t>
            </a:r>
            <a:r>
              <a:rPr lang="pl-PL" sz="2400" dirty="0" err="1" smtClean="0">
                <a:latin typeface="Comic Sans MS" pitchFamily="66" charset="0"/>
              </a:rPr>
              <a:t>e-learningowe</a:t>
            </a:r>
            <a:r>
              <a:rPr lang="pl-PL" sz="2400" dirty="0" smtClean="0">
                <a:latin typeface="Comic Sans MS" pitchFamily="66" charset="0"/>
              </a:rPr>
              <a:t> dla dzieci i profesjonalistów, a także materiały edukacyjne oraz aktualne informacje o szkoleniach</a:t>
            </a:r>
            <a:r>
              <a:rPr lang="pl-PL" sz="2400" dirty="0" smtClean="0">
                <a:latin typeface="Comic Sans MS" pitchFamily="66" charset="0"/>
              </a:rPr>
              <a:t>.</a:t>
            </a:r>
            <a:endParaRPr lang="pl-PL" sz="2400" dirty="0" smtClean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83768" y="0"/>
            <a:ext cx="5123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Przydatne linki</a:t>
            </a: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88640"/>
            <a:ext cx="78488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domowezasadyekranowe.fdds.pl</a:t>
            </a:r>
            <a:r>
              <a:rPr lang="pl-PL" sz="2400" dirty="0" smtClean="0">
                <a:latin typeface="Comic Sans MS" pitchFamily="66" charset="0"/>
              </a:rPr>
              <a:t> - strona kampanii</a:t>
            </a:r>
            <a:r>
              <a:rPr lang="pl-PL" sz="2400" b="1" dirty="0" smtClean="0">
                <a:latin typeface="Comic Sans MS" pitchFamily="66" charset="0"/>
              </a:rPr>
              <a:t> „Domowe Zasady Ekranowe”</a:t>
            </a:r>
            <a:r>
              <a:rPr lang="pl-PL" sz="2400" dirty="0" smtClean="0">
                <a:latin typeface="Comic Sans MS" pitchFamily="66" charset="0"/>
              </a:rPr>
              <a:t>, która promuje zrównoważone korzystanie z urządzeń ekranowych, tak żeby nie stanowiły one zagrożenia dla relacji rodzinnych, rozwoju dzieci i zdrowia </a:t>
            </a:r>
            <a:r>
              <a:rPr lang="pl-PL" sz="2400" dirty="0" smtClean="0">
                <a:latin typeface="Comic Sans MS" pitchFamily="66" charset="0"/>
              </a:rPr>
              <a:t>domowników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Comic Sans MS" pitchFamily="66" charset="0"/>
              </a:rPr>
              <a:t>necio.p</a:t>
            </a:r>
            <a:r>
              <a:rPr lang="pl-PL" sz="24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pl-PL" sz="2400" dirty="0" smtClean="0">
                <a:latin typeface="Comic Sans MS" pitchFamily="66" charset="0"/>
              </a:rPr>
              <a:t> – serwis o bezpieczeństwie online, przeznaczony dla dzieci w wieku 3-6 lat</a:t>
            </a:r>
            <a:r>
              <a:rPr lang="pl-PL" sz="2400" dirty="0" smtClean="0">
                <a:latin typeface="Comic Sans MS" pitchFamily="66" charset="0"/>
              </a:rPr>
              <a:t>.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dbi.pl</a:t>
            </a:r>
            <a:r>
              <a:rPr lang="pl-PL" sz="2400" dirty="0" smtClean="0">
                <a:latin typeface="Comic Sans MS" pitchFamily="66" charset="0"/>
              </a:rPr>
              <a:t> – strona poświęcona tematyce obchodów Dnia Bezpiecznego Internetu</a:t>
            </a:r>
            <a:r>
              <a:rPr lang="pl-PL" sz="2400" dirty="0" smtClean="0">
                <a:latin typeface="Comic Sans MS" pitchFamily="66" charset="0"/>
              </a:rPr>
              <a:t>.</a:t>
            </a:r>
            <a:br>
              <a:rPr lang="pl-PL" sz="2400" dirty="0" smtClean="0">
                <a:latin typeface="Comic Sans MS" pitchFamily="66" charset="0"/>
              </a:rPr>
            </a:br>
            <a:endParaRPr lang="pl-PL" sz="2400" dirty="0" smtClean="0">
              <a:latin typeface="Comic Sans MS" pitchFamily="66" charset="0"/>
            </a:endParaRPr>
          </a:p>
          <a:p>
            <a:r>
              <a:rPr lang="pl-PL" sz="2400" b="1" dirty="0" err="1" smtClean="0">
                <a:solidFill>
                  <a:srgbClr val="0070C0"/>
                </a:solidFill>
                <a:latin typeface="Comic Sans MS" pitchFamily="66" charset="0"/>
              </a:rPr>
              <a:t>fundacja.orange.pl</a:t>
            </a:r>
            <a:r>
              <a:rPr lang="pl-PL" sz="2400" b="1" dirty="0" smtClean="0">
                <a:solidFill>
                  <a:srgbClr val="0070C0"/>
                </a:solidFill>
                <a:latin typeface="Comic Sans MS" pitchFamily="66" charset="0"/>
              </a:rPr>
              <a:t>/kurs/</a:t>
            </a:r>
            <a:r>
              <a:rPr lang="pl-PL" sz="2400" b="1" dirty="0" smtClean="0">
                <a:latin typeface="Comic Sans MS" pitchFamily="66" charset="0"/>
              </a:rPr>
              <a:t> </a:t>
            </a:r>
            <a:r>
              <a:rPr lang="pl-PL" sz="2400" dirty="0" smtClean="0">
                <a:latin typeface="Comic Sans MS" pitchFamily="66" charset="0"/>
              </a:rPr>
              <a:t>- Bezpiecznie Tu i Tam - kurs internetowy dla rodziców</a:t>
            </a:r>
            <a:r>
              <a:rPr lang="pl-PL" sz="2400" dirty="0" smtClean="0">
                <a:latin typeface="Comic Sans MS" pitchFamily="66" charset="0"/>
              </a:rPr>
              <a:t>.</a:t>
            </a:r>
            <a:r>
              <a:rPr lang="pl-PL" sz="2400" b="1" dirty="0" smtClean="0">
                <a:latin typeface="Comic Sans MS" pitchFamily="66" charset="0"/>
              </a:rPr>
              <a:t> </a:t>
            </a: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/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Comic Sans MS" pitchFamily="66" charset="0"/>
              </a:rPr>
              <a:t>fdds.pl</a:t>
            </a:r>
            <a:r>
              <a:rPr lang="pl-PL" sz="2400" b="1" dirty="0" smtClean="0">
                <a:latin typeface="Comic Sans MS" pitchFamily="66" charset="0"/>
              </a:rPr>
              <a:t> </a:t>
            </a:r>
            <a:r>
              <a:rPr lang="pl-PL" sz="2400" dirty="0" smtClean="0">
                <a:latin typeface="Comic Sans MS" pitchFamily="66" charset="0"/>
              </a:rPr>
              <a:t>– oficjalna strona Fundacji Dajemy Dzieciom Siłę.</a:t>
            </a:r>
          </a:p>
          <a:p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endParaRPr lang="pl-PL" sz="2400" dirty="0" smtClean="0">
              <a:latin typeface="Comic Sans MS" pitchFamily="66" charset="0"/>
            </a:endParaRPr>
          </a:p>
          <a:p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33265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solidFill>
                  <a:srgbClr val="3399FF"/>
                </a:solidFill>
                <a:latin typeface="Comic Sans MS" pitchFamily="66" charset="0"/>
              </a:rPr>
              <a:t>Dzień Bezpiecznego Internetu (DBI) </a:t>
            </a:r>
            <a:r>
              <a:rPr lang="pl-PL" sz="4800" dirty="0" smtClean="0">
                <a:solidFill>
                  <a:srgbClr val="3399FF"/>
                </a:solidFill>
                <a:latin typeface="Comic Sans MS" pitchFamily="66" charset="0"/>
              </a:rPr>
              <a:t/>
            </a:r>
            <a:br>
              <a:rPr lang="pl-PL" sz="4800" dirty="0" smtClean="0">
                <a:solidFill>
                  <a:srgbClr val="3399FF"/>
                </a:solidFill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obchodzony </a:t>
            </a:r>
            <a:r>
              <a:rPr lang="pl-PL" sz="2400" dirty="0" smtClean="0">
                <a:latin typeface="Comic Sans MS" pitchFamily="66" charset="0"/>
              </a:rPr>
              <a:t>jest z inicjatywy Komisji Europejskiej od 2004 roku. Początkowo wydarzenie to świętowały jedynie państwa europejskie, ale już od lat DBI przekracza granice Europy angażując </a:t>
            </a:r>
            <a:r>
              <a:rPr lang="pl-PL" sz="2400" b="1" dirty="0" smtClean="0">
                <a:latin typeface="Comic Sans MS" pitchFamily="66" charset="0"/>
              </a:rPr>
              <a:t>państwa</a:t>
            </a:r>
            <a:r>
              <a:rPr lang="pl-PL" sz="2400" dirty="0" smtClean="0">
                <a:latin typeface="Comic Sans MS" pitchFamily="66" charset="0"/>
              </a:rPr>
              <a:t> 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z </a:t>
            </a:r>
            <a:r>
              <a:rPr lang="pl-PL" sz="2400" b="1" dirty="0" smtClean="0">
                <a:latin typeface="Comic Sans MS" pitchFamily="66" charset="0"/>
              </a:rPr>
              <a:t>całego świata</a:t>
            </a:r>
            <a:r>
              <a:rPr lang="pl-PL" sz="2400" dirty="0" smtClean="0">
                <a:latin typeface="Comic Sans MS" pitchFamily="66" charset="0"/>
              </a:rPr>
              <a:t>. 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3608" y="364502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Organizatorem wydarzenia w Polsce od 2005 roku jest Polskie </a:t>
            </a:r>
            <a:r>
              <a:rPr lang="pl-PL" sz="2400" b="1" dirty="0" smtClean="0">
                <a:latin typeface="Comic Sans MS" pitchFamily="66" charset="0"/>
              </a:rPr>
              <a:t>Centrum Programu </a:t>
            </a:r>
            <a:r>
              <a:rPr lang="pl-PL" sz="2400" b="1" dirty="0" err="1" smtClean="0">
                <a:latin typeface="Comic Sans MS" pitchFamily="66" charset="0"/>
              </a:rPr>
              <a:t>Safer</a:t>
            </a:r>
            <a:r>
              <a:rPr lang="pl-PL" sz="2400" b="1" dirty="0" smtClean="0">
                <a:latin typeface="Comic Sans MS" pitchFamily="66" charset="0"/>
              </a:rPr>
              <a:t> </a:t>
            </a:r>
            <a:r>
              <a:rPr lang="pl-PL" sz="2400" b="1" dirty="0" smtClean="0">
                <a:latin typeface="Comic Sans MS" pitchFamily="66" charset="0"/>
              </a:rPr>
              <a:t>Internet</a:t>
            </a:r>
            <a:r>
              <a:rPr lang="pl-PL" sz="2400" dirty="0" smtClean="0">
                <a:latin typeface="Comic Sans MS" pitchFamily="66" charset="0"/>
              </a:rPr>
              <a:t>, </a:t>
            </a:r>
            <a:r>
              <a:rPr lang="pl-PL" sz="2400" dirty="0" smtClean="0">
                <a:latin typeface="Comic Sans MS" pitchFamily="66" charset="0"/>
              </a:rPr>
              <a:t>które tworzą państwowy instytut badawczy </a:t>
            </a:r>
            <a:r>
              <a:rPr lang="pl-PL" sz="2400" b="1" dirty="0" smtClean="0">
                <a:latin typeface="Comic Sans MS" pitchFamily="66" charset="0"/>
              </a:rPr>
              <a:t>NASK</a:t>
            </a:r>
            <a:r>
              <a:rPr lang="pl-PL" sz="2400" dirty="0" smtClean="0">
                <a:latin typeface="Comic Sans MS" pitchFamily="66" charset="0"/>
              </a:rPr>
              <a:t> oraz </a:t>
            </a:r>
            <a:r>
              <a:rPr lang="pl-PL" sz="2400" b="1" dirty="0" smtClean="0">
                <a:latin typeface="Comic Sans MS" pitchFamily="66" charset="0"/>
              </a:rPr>
              <a:t>Fundacja Dajemy Dzieciom </a:t>
            </a:r>
            <a:r>
              <a:rPr lang="pl-PL" sz="2400" b="1" dirty="0" smtClean="0">
                <a:latin typeface="Comic Sans MS" pitchFamily="66" charset="0"/>
              </a:rPr>
              <a:t>Siłę.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Głównym </a:t>
            </a:r>
            <a:r>
              <a:rPr lang="pl-PL" sz="2400" dirty="0" smtClean="0">
                <a:latin typeface="Comic Sans MS" pitchFamily="66" charset="0"/>
              </a:rPr>
              <a:t>partnerem wydarzenia jest </a:t>
            </a:r>
            <a:r>
              <a:rPr lang="pl-PL" sz="2400" b="1" dirty="0" smtClean="0">
                <a:latin typeface="Comic Sans MS" pitchFamily="66" charset="0"/>
              </a:rPr>
              <a:t>Fundacja Orange</a:t>
            </a:r>
            <a:r>
              <a:rPr lang="pl-PL" sz="2400" dirty="0" smtClean="0"/>
              <a:t>. </a:t>
            </a:r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47667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solidFill>
                  <a:srgbClr val="3399FF"/>
                </a:solidFill>
                <a:latin typeface="Comic Sans MS" pitchFamily="66" charset="0"/>
              </a:rPr>
              <a:t>DBI</a:t>
            </a:r>
            <a:r>
              <a:rPr lang="pl-PL" sz="24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pl-PL" sz="2400" dirty="0" smtClean="0">
                <a:solidFill>
                  <a:srgbClr val="3399FF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3399FF"/>
                </a:solidFill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ma </a:t>
            </a:r>
            <a:r>
              <a:rPr lang="pl-PL" sz="2400" dirty="0" smtClean="0">
                <a:latin typeface="Comic Sans MS" pitchFamily="66" charset="0"/>
              </a:rPr>
              <a:t>na celu przede wszystkim inicjowanie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 </a:t>
            </a:r>
            <a:r>
              <a:rPr lang="pl-PL" sz="2400" dirty="0" smtClean="0">
                <a:latin typeface="Comic Sans MS" pitchFamily="66" charset="0"/>
              </a:rPr>
              <a:t>propagowanie działań na rzecz bezpiecznego dostępu dzieci i młodzieży do zasobów internetowych, zaznajomienie rodziców, nauczycieli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 </a:t>
            </a:r>
            <a:r>
              <a:rPr lang="pl-PL" sz="2400" dirty="0" smtClean="0">
                <a:latin typeface="Comic Sans MS" pitchFamily="66" charset="0"/>
              </a:rPr>
              <a:t>wychowawców z problematyką bezpieczeństwa 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err="1" smtClean="0">
                <a:latin typeface="Comic Sans MS" pitchFamily="66" charset="0"/>
              </a:rPr>
              <a:t>on-line</a:t>
            </a:r>
            <a:r>
              <a:rPr lang="pl-PL" sz="2400" dirty="0" smtClean="0">
                <a:latin typeface="Comic Sans MS" pitchFamily="66" charset="0"/>
              </a:rPr>
              <a:t> </a:t>
            </a:r>
            <a:r>
              <a:rPr lang="pl-PL" sz="2400" dirty="0" smtClean="0">
                <a:latin typeface="Comic Sans MS" pitchFamily="66" charset="0"/>
              </a:rPr>
              <a:t>oraz promocję pozytywnego wykorzystywania </a:t>
            </a:r>
            <a:r>
              <a:rPr lang="pl-PL" sz="2400" dirty="0" smtClean="0">
                <a:latin typeface="Comic Sans MS" pitchFamily="66" charset="0"/>
              </a:rPr>
              <a:t>Internetu.</a:t>
            </a:r>
            <a:r>
              <a:rPr lang="pl-PL" sz="2400" dirty="0" smtClean="0">
                <a:latin typeface="Comic Sans MS" pitchFamily="66" charset="0"/>
              </a:rPr>
              <a:t> 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32770" name="Picture 2" descr="https://fundacja.orange.pl/files/user_files/_processed_/7/a/csm_21.01.21.DBI_fb_ads_16x9_no_logo__2__060a7a6a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4824536" cy="2676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62068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Nasza szkoła przystąpiła do </a:t>
            </a:r>
            <a:r>
              <a:rPr lang="pl-PL" sz="2400" dirty="0" smtClean="0">
                <a:latin typeface="Comic Sans MS" pitchFamily="66" charset="0"/>
              </a:rPr>
              <a:t>ogólnopolskich obchodów Dnia </a:t>
            </a:r>
            <a:r>
              <a:rPr lang="pl-PL" sz="2400" dirty="0" smtClean="0">
                <a:latin typeface="Comic Sans MS" pitchFamily="66" charset="0"/>
              </a:rPr>
              <a:t>Bezpiecznego Internetu (DBI).  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"Dzień" to tylko nazwa umowna, ponieważ w praktyce jest to cykl </a:t>
            </a:r>
            <a:r>
              <a:rPr lang="pl-PL" sz="2400" dirty="0" smtClean="0">
                <a:latin typeface="Comic Sans MS" pitchFamily="66" charset="0"/>
              </a:rPr>
              <a:t>zajęć, </a:t>
            </a:r>
            <a:r>
              <a:rPr lang="pl-PL" sz="2400" dirty="0" smtClean="0">
                <a:latin typeface="Comic Sans MS" pitchFamily="66" charset="0"/>
              </a:rPr>
              <a:t>konkursy i pogadanki </a:t>
            </a:r>
            <a:r>
              <a:rPr lang="pl-PL" sz="2400" dirty="0" smtClean="0">
                <a:latin typeface="Comic Sans MS" pitchFamily="66" charset="0"/>
              </a:rPr>
              <a:t>poświecone </a:t>
            </a:r>
            <a:r>
              <a:rPr lang="pl-PL" sz="2400" dirty="0" smtClean="0">
                <a:latin typeface="Comic Sans MS" pitchFamily="66" charset="0"/>
              </a:rPr>
              <a:t>bezpieczeństwu uczniów w sieci </a:t>
            </a:r>
            <a:r>
              <a:rPr lang="pl-PL" sz="2400" dirty="0" smtClean="0">
                <a:latin typeface="Comic Sans MS" pitchFamily="66" charset="0"/>
              </a:rPr>
              <a:t>Internet.</a:t>
            </a:r>
            <a:endParaRPr lang="pl-PL" sz="2400" dirty="0">
              <a:latin typeface="Comic Sans MS" pitchFamily="66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131840" y="2924944"/>
            <a:ext cx="3672408" cy="3528392"/>
            <a:chOff x="3203848" y="3140968"/>
            <a:chExt cx="3240360" cy="3240360"/>
          </a:xfrm>
        </p:grpSpPr>
        <p:pic>
          <p:nvPicPr>
            <p:cNvPr id="31746" name="Picture 2" descr="http://dbi.sp5.pl/files/DBI_201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3140968"/>
              <a:ext cx="3240360" cy="3240360"/>
            </a:xfrm>
            <a:prstGeom prst="rect">
              <a:avLst/>
            </a:prstGeom>
            <a:noFill/>
          </p:spPr>
        </p:pic>
        <p:pic>
          <p:nvPicPr>
            <p:cNvPr id="31748" name="Picture 4" descr="Herb - Szkoła Podstawowa nr 5 z Oddziałami Integracyjnymi w Dzierżoniow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4221088"/>
              <a:ext cx="1008112" cy="1008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/>
                <a:solidFill>
                  <a:srgbClr val="006600"/>
                </a:solidFill>
                <a:latin typeface="Comic Sans MS" pitchFamily="66" charset="0"/>
              </a:rPr>
              <a:t>Poznaj kilka </a:t>
            </a:r>
            <a:r>
              <a:rPr lang="pl-PL" sz="4000" b="1" dirty="0" smtClean="0">
                <a:ln/>
                <a:solidFill>
                  <a:srgbClr val="006600"/>
                </a:solidFill>
                <a:latin typeface="Comic Sans MS" pitchFamily="66" charset="0"/>
              </a:rPr>
              <a:t>Zasad </a:t>
            </a:r>
            <a:r>
              <a:rPr lang="pl-PL" sz="4000" b="1" dirty="0" smtClean="0">
                <a:ln/>
                <a:solidFill>
                  <a:srgbClr val="006600"/>
                </a:solidFill>
                <a:latin typeface="Comic Sans MS" pitchFamily="66" charset="0"/>
              </a:rPr>
              <a:t>Bezpiecznego korzystania z Internetu</a:t>
            </a:r>
            <a:endParaRPr lang="pl-PL" sz="4000" b="1" cap="none" spc="0" dirty="0">
              <a:ln/>
              <a:solidFill>
                <a:srgbClr val="00660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843808" y="5517232"/>
            <a:ext cx="6048672" cy="1179512"/>
            <a:chOff x="2699792" y="5301208"/>
            <a:chExt cx="6048672" cy="1179512"/>
          </a:xfrm>
        </p:grpSpPr>
        <p:sp>
          <p:nvSpPr>
            <p:cNvPr id="5" name="Prostokąt 4"/>
            <p:cNvSpPr/>
            <p:nvPr/>
          </p:nvSpPr>
          <p:spPr>
            <a:xfrm>
              <a:off x="2915816" y="5445224"/>
              <a:ext cx="5400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Używaj programów antywirusowych </a:t>
              </a: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2699792" y="5301208"/>
              <a:ext cx="6048672" cy="1179512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979712" y="4077072"/>
            <a:ext cx="6048672" cy="1152128"/>
            <a:chOff x="1547664" y="3717032"/>
            <a:chExt cx="6048672" cy="1152128"/>
          </a:xfrm>
        </p:grpSpPr>
        <p:sp>
          <p:nvSpPr>
            <p:cNvPr id="4" name="Prostokąt 3"/>
            <p:cNvSpPr/>
            <p:nvPr/>
          </p:nvSpPr>
          <p:spPr>
            <a:xfrm>
              <a:off x="2195736" y="3789040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Nigdy nie podawaj komuś swojego hasła</a:t>
              </a:r>
              <a:endParaRPr lang="pl-PL" sz="2800" dirty="0"/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547664" y="3717032"/>
              <a:ext cx="6048672" cy="115212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115616" y="1988840"/>
            <a:ext cx="6048672" cy="1728192"/>
            <a:chOff x="2348136" y="1853208"/>
            <a:chExt cx="6048672" cy="1728192"/>
          </a:xfrm>
        </p:grpSpPr>
        <p:sp>
          <p:nvSpPr>
            <p:cNvPr id="3" name="Prostokąt 2"/>
            <p:cNvSpPr/>
            <p:nvPr/>
          </p:nvSpPr>
          <p:spPr>
            <a:xfrm>
              <a:off x="2708176" y="1997224"/>
              <a:ext cx="55446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Nie udostępniaj swoich prywatnych danych nieznanym osobom</a:t>
              </a:r>
              <a:endParaRPr lang="pl-PL" sz="2800" dirty="0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348136" y="1853208"/>
              <a:ext cx="6048672" cy="1728192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3851920" y="5229200"/>
            <a:ext cx="4680520" cy="1296144"/>
            <a:chOff x="1259632" y="404664"/>
            <a:chExt cx="4680520" cy="1296144"/>
          </a:xfrm>
        </p:grpSpPr>
        <p:sp>
          <p:nvSpPr>
            <p:cNvPr id="2" name="Prostokąt 1"/>
            <p:cNvSpPr/>
            <p:nvPr/>
          </p:nvSpPr>
          <p:spPr>
            <a:xfrm>
              <a:off x="1259632" y="620688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Nie wierz wszystkiemu co czytasz w sieci</a:t>
              </a: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1259632" y="404664"/>
              <a:ext cx="4680520" cy="1296144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2411760" y="3645024"/>
            <a:ext cx="5472608" cy="1080120"/>
            <a:chOff x="1619672" y="2132856"/>
            <a:chExt cx="5472608" cy="1080120"/>
          </a:xfrm>
        </p:grpSpPr>
        <p:sp>
          <p:nvSpPr>
            <p:cNvPr id="3" name="Prostokąt 2"/>
            <p:cNvSpPr/>
            <p:nvPr/>
          </p:nvSpPr>
          <p:spPr>
            <a:xfrm>
              <a:off x="1619672" y="2132856"/>
              <a:ext cx="54543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Nigdy nie umawiaj się na spotkanie z nieznajomą osobą</a:t>
              </a:r>
              <a:endParaRPr lang="pl-PL" sz="2800" dirty="0"/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691680" y="2132856"/>
              <a:ext cx="5400600" cy="108012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763688" y="1628800"/>
            <a:ext cx="6192688" cy="1529011"/>
            <a:chOff x="1619672" y="3429000"/>
            <a:chExt cx="6192688" cy="1529011"/>
          </a:xfrm>
        </p:grpSpPr>
        <p:sp>
          <p:nvSpPr>
            <p:cNvPr id="4" name="Prostokąt 3"/>
            <p:cNvSpPr/>
            <p:nvPr/>
          </p:nvSpPr>
          <p:spPr>
            <a:xfrm>
              <a:off x="1619672" y="3573016"/>
              <a:ext cx="612068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Nigdy nie używaj </a:t>
              </a:r>
              <a:r>
                <a:rPr lang="pl-PL" sz="2800" b="1" dirty="0" err="1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webkamery</a:t>
              </a:r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 podczas rozmowy z osobą której nie znasz</a:t>
              </a:r>
              <a:endParaRPr lang="pl-PL" sz="2800" dirty="0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691680" y="3429000"/>
              <a:ext cx="6120680" cy="151216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115616" y="332656"/>
            <a:ext cx="6768752" cy="864096"/>
            <a:chOff x="1187624" y="5517232"/>
            <a:chExt cx="6768752" cy="864096"/>
          </a:xfrm>
        </p:grpSpPr>
        <p:sp>
          <p:nvSpPr>
            <p:cNvPr id="5" name="Prostokąt 4"/>
            <p:cNvSpPr/>
            <p:nvPr/>
          </p:nvSpPr>
          <p:spPr>
            <a:xfrm>
              <a:off x="1403648" y="5661248"/>
              <a:ext cx="6288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800" b="1" dirty="0" smtClean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</a:rPr>
                <a:t>Nie odpowiadaj na zaczepki w sieci</a:t>
              </a:r>
              <a:endParaRPr lang="pl-PL" sz="2800" dirty="0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187624" y="5517232"/>
              <a:ext cx="6768752" cy="86409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810039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43608" y="4365104"/>
            <a:ext cx="8100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FF00"/>
                </a:solidFill>
                <a:latin typeface="Comic Sans MS" pitchFamily="66" charset="0"/>
              </a:rPr>
              <a:t>NIGDY NIE WIADOMO KTO JEST PO DRUGIEJ STRONIE!</a:t>
            </a:r>
            <a:endParaRPr lang="pl-PL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35696" y="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  <a:latin typeface="Comic Sans MS" pitchFamily="66" charset="0"/>
              </a:rPr>
              <a:t>PAMIĘTAJ!</a:t>
            </a:r>
            <a:endParaRPr lang="pl-PL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23488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Zbyt </a:t>
            </a:r>
            <a:r>
              <a:rPr lang="pl-PL" sz="2400" dirty="0" smtClean="0">
                <a:latin typeface="Comic Sans MS" pitchFamily="66" charset="0"/>
              </a:rPr>
              <a:t>długie korzystanie z komputera, tabletu czy smartfona może zaszkodzić Twojemu </a:t>
            </a:r>
            <a:r>
              <a:rPr lang="pl-PL" sz="2400" dirty="0" smtClean="0">
                <a:latin typeface="Comic Sans MS" pitchFamily="66" charset="0"/>
              </a:rPr>
              <a:t>zdrowiu, pogorszyć </a:t>
            </a:r>
            <a:r>
              <a:rPr lang="pl-PL" sz="2400" dirty="0" smtClean="0">
                <a:latin typeface="Comic Sans MS" pitchFamily="66" charset="0"/>
              </a:rPr>
              <a:t>kontakty ze </a:t>
            </a:r>
            <a:r>
              <a:rPr lang="pl-PL" sz="2400" dirty="0" smtClean="0">
                <a:latin typeface="Comic Sans MS" pitchFamily="66" charset="0"/>
              </a:rPr>
              <a:t>znajomymi,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a nawet doprowadzić do </a:t>
            </a:r>
            <a:r>
              <a:rPr lang="pl-PL" sz="2400" b="1" dirty="0" smtClean="0">
                <a:solidFill>
                  <a:srgbClr val="C00000"/>
                </a:solidFill>
                <a:latin typeface="Comic Sans MS" pitchFamily="66" charset="0"/>
              </a:rPr>
              <a:t>CYBERUZALEŻNIENIA</a:t>
            </a:r>
            <a:endParaRPr lang="pl-PL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19672" y="332656"/>
            <a:ext cx="65998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  <a:latin typeface="Comic Sans MS" pitchFamily="66" charset="0"/>
              </a:rPr>
              <a:t>Korzystaj z umiarem </a:t>
            </a:r>
            <a:r>
              <a:rPr lang="pl-PL" sz="4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pl-PL" sz="4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pl-PL" sz="4800" b="1" dirty="0" smtClean="0">
                <a:solidFill>
                  <a:srgbClr val="C00000"/>
                </a:solidFill>
                <a:latin typeface="Comic Sans MS" pitchFamily="66" charset="0"/>
              </a:rPr>
              <a:t>z Internetu!</a:t>
            </a:r>
            <a:endParaRPr lang="pl-PL" sz="4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Skąd wzięły się nazwy przeglądarek internetowych? | Gadżetoman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65103"/>
            <a:ext cx="3600400" cy="22444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5048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Następstwa nadmiernego </a:t>
            </a:r>
            <a:b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korzystania z wirtualnej </a:t>
            </a:r>
            <a:b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rzeczywistości</a:t>
            </a:r>
            <a:endParaRPr lang="pl-PL" sz="4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5616" y="256490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b="1" dirty="0">
                <a:latin typeface="Comic Sans MS" pitchFamily="66" charset="0"/>
              </a:rPr>
              <a:t>Z</a:t>
            </a:r>
            <a:r>
              <a:rPr lang="pl-PL" sz="2400" b="1" dirty="0" smtClean="0">
                <a:latin typeface="Comic Sans MS" pitchFamily="66" charset="0"/>
              </a:rPr>
              <a:t>aniedbywanie obowiązków domowych;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Obniżenie ocen z nauki, trudności w przyswajaniu wiedzy;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Poświęcanie mniejszej ilości czasu na sport, zabawę, pasje;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Brak chęci wychodzenia z domu;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Nieregularne jedzenie;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Przemęczenie;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latin typeface="Comic Sans MS" pitchFamily="66" charset="0"/>
              </a:rPr>
              <a:t>Brak chęci utrzymywania kontaktów </a:t>
            </a:r>
            <a:br>
              <a:rPr lang="pl-PL" sz="2400" b="1" dirty="0" smtClean="0">
                <a:latin typeface="Comic Sans MS" pitchFamily="66" charset="0"/>
              </a:rPr>
            </a:br>
            <a:r>
              <a:rPr lang="pl-PL" sz="2400" b="1" dirty="0" smtClean="0">
                <a:latin typeface="Comic Sans MS" pitchFamily="66" charset="0"/>
              </a:rPr>
              <a:t>z rówieśnikami.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5" name="Picture 4" descr="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49080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307</Words>
  <Application>Microsoft Office PowerPoint</Application>
  <PresentationFormat>Pokaz na ekranie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</dc:creator>
  <cp:lastModifiedBy>kasia</cp:lastModifiedBy>
  <cp:revision>15</cp:revision>
  <dcterms:created xsi:type="dcterms:W3CDTF">2017-02-03T21:20:12Z</dcterms:created>
  <dcterms:modified xsi:type="dcterms:W3CDTF">2021-02-02T23:02:09Z</dcterms:modified>
</cp:coreProperties>
</file>